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5676" autoAdjust="0"/>
  </p:normalViewPr>
  <p:slideViewPr>
    <p:cSldViewPr snapToGrid="0">
      <p:cViewPr varScale="1">
        <p:scale>
          <a:sx n="57" d="100"/>
          <a:sy n="57" d="100"/>
        </p:scale>
        <p:origin x="101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B1028A-3020-402D-8BFC-A3A1E6FB2101}" type="datetimeFigureOut">
              <a:rPr lang="en-US" smtClean="0"/>
              <a:t>12/6/2020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1ABD37-F474-4310-A72C-289FE802BA2C}" type="slidenum">
              <a:rPr lang="en-US" smtClean="0"/>
              <a:t>‹#›</a:t>
            </a:fld>
            <a:endParaRPr lang="en-US"/>
          </a:p>
        </p:txBody>
      </p:sp>
    </p:spTree>
    <p:extLst>
      <p:ext uri="{BB962C8B-B14F-4D97-AF65-F5344CB8AC3E}">
        <p14:creationId xmlns:p14="http://schemas.microsoft.com/office/powerpoint/2010/main" val="2862112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Their Mission statement helps in</a:t>
            </a:r>
          </a:p>
          <a:p>
            <a:r>
              <a:rPr lang="en-GB" dirty="0"/>
              <a:t>1. Identifies the scope of our operation 2.  Identifies the type of goods or services we delivers 3. Identifies the target audience 4. Identifies the standards it adheres</a:t>
            </a:r>
            <a:r>
              <a:rPr lang="en-GB" baseline="0" dirty="0"/>
              <a:t> (Wolfe, 2019)</a:t>
            </a:r>
            <a:endParaRPr lang="en-US" dirty="0"/>
          </a:p>
        </p:txBody>
      </p:sp>
      <p:sp>
        <p:nvSpPr>
          <p:cNvPr id="4" name="Slide Number Placeholder 3"/>
          <p:cNvSpPr>
            <a:spLocks noGrp="1"/>
          </p:cNvSpPr>
          <p:nvPr>
            <p:ph type="sldNum" sz="quarter" idx="10"/>
          </p:nvPr>
        </p:nvSpPr>
        <p:spPr/>
        <p:txBody>
          <a:bodyPr/>
          <a:lstStyle/>
          <a:p>
            <a:fld id="{C51ABD37-F474-4310-A72C-289FE802BA2C}" type="slidenum">
              <a:rPr lang="en-US" smtClean="0"/>
              <a:t>3</a:t>
            </a:fld>
            <a:endParaRPr lang="en-US"/>
          </a:p>
        </p:txBody>
      </p:sp>
    </p:spTree>
    <p:extLst>
      <p:ext uri="{BB962C8B-B14F-4D97-AF65-F5344CB8AC3E}">
        <p14:creationId xmlns:p14="http://schemas.microsoft.com/office/powerpoint/2010/main" val="3855489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a:t>
            </a:r>
            <a:r>
              <a:rPr lang="en-GB" baseline="0" dirty="0"/>
              <a:t> Lowe, their main values include, High level of ethical standards among all stakeholders, Integrity and Honesty. Social Responsibility means that an organization takes action to ensure that the corporation operates with positive social and environmental procedures(</a:t>
            </a:r>
            <a:r>
              <a:rPr lang="en-GB" baseline="0" dirty="0" err="1"/>
              <a:t>Roerhman</a:t>
            </a:r>
            <a:r>
              <a:rPr lang="en-GB" baseline="0" dirty="0"/>
              <a:t> 2014). This action is well supported by our top management and our partners such American red cross and Habitat.</a:t>
            </a:r>
            <a:endParaRPr lang="en-US" dirty="0"/>
          </a:p>
        </p:txBody>
      </p:sp>
      <p:sp>
        <p:nvSpPr>
          <p:cNvPr id="4" name="Slide Number Placeholder 3"/>
          <p:cNvSpPr>
            <a:spLocks noGrp="1"/>
          </p:cNvSpPr>
          <p:nvPr>
            <p:ph type="sldNum" sz="quarter" idx="10"/>
          </p:nvPr>
        </p:nvSpPr>
        <p:spPr/>
        <p:txBody>
          <a:bodyPr/>
          <a:lstStyle/>
          <a:p>
            <a:fld id="{C51ABD37-F474-4310-A72C-289FE802BA2C}" type="slidenum">
              <a:rPr lang="en-US" smtClean="0"/>
              <a:t>4</a:t>
            </a:fld>
            <a:endParaRPr lang="en-US"/>
          </a:p>
        </p:txBody>
      </p:sp>
    </p:spTree>
    <p:extLst>
      <p:ext uri="{BB962C8B-B14F-4D97-AF65-F5344CB8AC3E}">
        <p14:creationId xmlns:p14="http://schemas.microsoft.com/office/powerpoint/2010/main" val="3904751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Lowe's Open Door policy provides supervisors to workers, starting with their immediate boss. Employees who are aware of conduct but</a:t>
            </a:r>
            <a:r>
              <a:rPr lang="en-GB" baseline="0" dirty="0"/>
              <a:t> still</a:t>
            </a:r>
            <a:r>
              <a:rPr lang="en-GB" dirty="0"/>
              <a:t> violates the Code of Conduct is</a:t>
            </a:r>
            <a:r>
              <a:rPr lang="en-GB" baseline="0" dirty="0"/>
              <a:t> not part of the </a:t>
            </a:r>
            <a:r>
              <a:rPr lang="en-GB" baseline="0" dirty="0" err="1"/>
              <a:t>Lowe’’s</a:t>
            </a:r>
            <a:r>
              <a:rPr lang="en-GB" baseline="0" dirty="0"/>
              <a:t> community. Some of this code of conduct include; Compliance with Laws and Lowe’s Policies, Conflicts-of-Interest, Gifts and </a:t>
            </a:r>
            <a:r>
              <a:rPr lang="en-GB" baseline="0" dirty="0" err="1"/>
              <a:t>Benefits:Anti-Corruption</a:t>
            </a:r>
            <a:r>
              <a:rPr lang="en-GB" baseline="0" dirty="0"/>
              <a:t>, Subcontracting. A code of ethics is essential for companies to ensure that everyone in the company understands the company's mission, values and guiding principles. (</a:t>
            </a:r>
            <a:r>
              <a:rPr lang="en-GB" baseline="0" dirty="0" err="1"/>
              <a:t>Roerhman</a:t>
            </a:r>
            <a:r>
              <a:rPr lang="en-GB" baseline="0" dirty="0"/>
              <a:t>, 2014)  </a:t>
            </a:r>
            <a:endParaRPr lang="en-US" dirty="0"/>
          </a:p>
        </p:txBody>
      </p:sp>
      <p:sp>
        <p:nvSpPr>
          <p:cNvPr id="4" name="Slide Number Placeholder 3"/>
          <p:cNvSpPr>
            <a:spLocks noGrp="1"/>
          </p:cNvSpPr>
          <p:nvPr>
            <p:ph type="sldNum" sz="quarter" idx="10"/>
          </p:nvPr>
        </p:nvSpPr>
        <p:spPr/>
        <p:txBody>
          <a:bodyPr/>
          <a:lstStyle/>
          <a:p>
            <a:fld id="{C51ABD37-F474-4310-A72C-289FE802BA2C}" type="slidenum">
              <a:rPr lang="en-US" smtClean="0"/>
              <a:t>5</a:t>
            </a:fld>
            <a:endParaRPr lang="en-US"/>
          </a:p>
        </p:txBody>
      </p:sp>
    </p:spTree>
    <p:extLst>
      <p:ext uri="{BB962C8B-B14F-4D97-AF65-F5344CB8AC3E}">
        <p14:creationId xmlns:p14="http://schemas.microsoft.com/office/powerpoint/2010/main" val="4094659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Lowe’s</a:t>
            </a:r>
            <a:r>
              <a:rPr lang="en-GB" baseline="0" dirty="0"/>
              <a:t> ethics include, Confidentiality of information – stakeholders are expected adhere to intellectual property rights of Lowe. 2. Information Privacy and security – all the information associated with Lowe must be secured with relevant data protection laws and all employees are expected to implement them 3. Fair </a:t>
            </a:r>
            <a:r>
              <a:rPr lang="en-GB" baseline="0" dirty="0" err="1"/>
              <a:t>Competion</a:t>
            </a:r>
            <a:r>
              <a:rPr lang="en-GB" baseline="0" dirty="0"/>
              <a:t> among the sellers. Ethics initiatives match employee attitudes with top ethical values </a:t>
            </a:r>
            <a:r>
              <a:rPr lang="en-GB" baseline="0" dirty="0" err="1"/>
              <a:t>favored</a:t>
            </a:r>
            <a:r>
              <a:rPr lang="en-GB" baseline="0" dirty="0"/>
              <a:t> by company leaders (Singh et, 2012).</a:t>
            </a:r>
            <a:endParaRPr lang="en-US" dirty="0"/>
          </a:p>
        </p:txBody>
      </p:sp>
      <p:sp>
        <p:nvSpPr>
          <p:cNvPr id="4" name="Slide Number Placeholder 3"/>
          <p:cNvSpPr>
            <a:spLocks noGrp="1"/>
          </p:cNvSpPr>
          <p:nvPr>
            <p:ph type="sldNum" sz="quarter" idx="10"/>
          </p:nvPr>
        </p:nvSpPr>
        <p:spPr/>
        <p:txBody>
          <a:bodyPr/>
          <a:lstStyle/>
          <a:p>
            <a:fld id="{C51ABD37-F474-4310-A72C-289FE802BA2C}" type="slidenum">
              <a:rPr lang="en-US" smtClean="0"/>
              <a:t>6</a:t>
            </a:fld>
            <a:endParaRPr lang="en-US"/>
          </a:p>
        </p:txBody>
      </p:sp>
    </p:spTree>
    <p:extLst>
      <p:ext uri="{BB962C8B-B14F-4D97-AF65-F5344CB8AC3E}">
        <p14:creationId xmlns:p14="http://schemas.microsoft.com/office/powerpoint/2010/main" val="2808934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healthy relationship</a:t>
            </a:r>
            <a:r>
              <a:rPr lang="en-GB" baseline="0" dirty="0"/>
              <a:t> between Lowe and its supplies broadened for the last four years. Ethics initiatives match employee attitudes with top ethical values favoured by company leaders. Lowes has maintained a good social responsibility with all its suppliers. Lowe ensure prompt payment to its suppliers. </a:t>
            </a:r>
            <a:endParaRPr lang="en-US" dirty="0"/>
          </a:p>
        </p:txBody>
      </p:sp>
      <p:sp>
        <p:nvSpPr>
          <p:cNvPr id="4" name="Slide Number Placeholder 3"/>
          <p:cNvSpPr>
            <a:spLocks noGrp="1"/>
          </p:cNvSpPr>
          <p:nvPr>
            <p:ph type="sldNum" sz="quarter" idx="10"/>
          </p:nvPr>
        </p:nvSpPr>
        <p:spPr/>
        <p:txBody>
          <a:bodyPr/>
          <a:lstStyle/>
          <a:p>
            <a:fld id="{C51ABD37-F474-4310-A72C-289FE802BA2C}" type="slidenum">
              <a:rPr lang="en-US" smtClean="0"/>
              <a:t>7</a:t>
            </a:fld>
            <a:endParaRPr lang="en-US"/>
          </a:p>
        </p:txBody>
      </p:sp>
    </p:spTree>
    <p:extLst>
      <p:ext uri="{BB962C8B-B14F-4D97-AF65-F5344CB8AC3E}">
        <p14:creationId xmlns:p14="http://schemas.microsoft.com/office/powerpoint/2010/main" val="2276139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Employees are compensated</a:t>
            </a:r>
            <a:r>
              <a:rPr lang="en-GB" baseline="0" dirty="0"/>
              <a:t> based on the labour act ranging from the minimum wage and other benefits such house allowance, overtime and commissions.</a:t>
            </a:r>
            <a:r>
              <a:rPr lang="en-GB" dirty="0"/>
              <a:t> 2. Lowe has</a:t>
            </a:r>
            <a:r>
              <a:rPr lang="en-GB" baseline="0" dirty="0"/>
              <a:t> a policy that ensure under age are not employed. </a:t>
            </a:r>
            <a:r>
              <a:rPr lang="en-GB" dirty="0"/>
              <a:t> Lowe</a:t>
            </a:r>
            <a:r>
              <a:rPr lang="en-GB" baseline="0" dirty="0"/>
              <a:t> only</a:t>
            </a:r>
            <a:r>
              <a:rPr lang="en-GB" dirty="0"/>
              <a:t> recruit employees who meet at least the statutory minimum age for jobs or the minimum age for compulsory education in the country where any product is made or where any service is provided, whichever is higher. No worker can be employed under 15. 3. Environment – Lowe has obtained all necessary environmental permits and any reporting requirements (Singh et al 2012). They ensure that they take care of the environment in which they operate to be part of the environmental conservers in society. The health </a:t>
            </a:r>
            <a:r>
              <a:rPr lang="en-GB" dirty="0" err="1"/>
              <a:t>nsd</a:t>
            </a:r>
            <a:r>
              <a:rPr lang="en-GB" dirty="0"/>
              <a:t> safety of employees and customers are taken seriously at Lowe’s</a:t>
            </a:r>
            <a:endParaRPr lang="en-US" dirty="0"/>
          </a:p>
        </p:txBody>
      </p:sp>
      <p:sp>
        <p:nvSpPr>
          <p:cNvPr id="4" name="Slide Number Placeholder 3"/>
          <p:cNvSpPr>
            <a:spLocks noGrp="1"/>
          </p:cNvSpPr>
          <p:nvPr>
            <p:ph type="sldNum" sz="quarter" idx="10"/>
          </p:nvPr>
        </p:nvSpPr>
        <p:spPr/>
        <p:txBody>
          <a:bodyPr/>
          <a:lstStyle/>
          <a:p>
            <a:fld id="{C51ABD37-F474-4310-A72C-289FE802BA2C}" type="slidenum">
              <a:rPr lang="en-US" smtClean="0"/>
              <a:t>8</a:t>
            </a:fld>
            <a:endParaRPr lang="en-US"/>
          </a:p>
        </p:txBody>
      </p:sp>
    </p:spTree>
    <p:extLst>
      <p:ext uri="{BB962C8B-B14F-4D97-AF65-F5344CB8AC3E}">
        <p14:creationId xmlns:p14="http://schemas.microsoft.com/office/powerpoint/2010/main" val="901313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Accountability – Lowe ensure all the accounting records are up to date and the companies audited financial record is as per standard guidelines. This is to ensure cases of corruption and money laundry are not</a:t>
            </a:r>
            <a:r>
              <a:rPr lang="en-GB" baseline="0" dirty="0"/>
              <a:t> happening in the company.</a:t>
            </a:r>
            <a:endParaRPr lang="en-GB" dirty="0"/>
          </a:p>
          <a:p>
            <a:endParaRPr lang="en-US" dirty="0"/>
          </a:p>
        </p:txBody>
      </p:sp>
      <p:sp>
        <p:nvSpPr>
          <p:cNvPr id="4" name="Slide Number Placeholder 3"/>
          <p:cNvSpPr>
            <a:spLocks noGrp="1"/>
          </p:cNvSpPr>
          <p:nvPr>
            <p:ph type="sldNum" sz="quarter" idx="10"/>
          </p:nvPr>
        </p:nvSpPr>
        <p:spPr/>
        <p:txBody>
          <a:bodyPr/>
          <a:lstStyle/>
          <a:p>
            <a:fld id="{C51ABD37-F474-4310-A72C-289FE802BA2C}" type="slidenum">
              <a:rPr lang="en-US" smtClean="0"/>
              <a:t>9</a:t>
            </a:fld>
            <a:endParaRPr lang="en-US"/>
          </a:p>
        </p:txBody>
      </p:sp>
    </p:spTree>
    <p:extLst>
      <p:ext uri="{BB962C8B-B14F-4D97-AF65-F5344CB8AC3E}">
        <p14:creationId xmlns:p14="http://schemas.microsoft.com/office/powerpoint/2010/main" val="6579208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Lowe is putting everything in place to ensure its meets</a:t>
            </a:r>
            <a:r>
              <a:rPr lang="en-GB" baseline="0" dirty="0"/>
              <a:t> all the standard guidelines for operations. It has water management system to regulate water consumption, Waste management to ensure clean environment, and energy </a:t>
            </a:r>
            <a:r>
              <a:rPr lang="en-GB" baseline="0" dirty="0" err="1"/>
              <a:t>regulatiry</a:t>
            </a:r>
            <a:r>
              <a:rPr lang="en-GB" baseline="0" dirty="0"/>
              <a:t> system to ensure wastage is minimised.</a:t>
            </a:r>
            <a:endParaRPr lang="en-US" dirty="0"/>
          </a:p>
        </p:txBody>
      </p:sp>
      <p:sp>
        <p:nvSpPr>
          <p:cNvPr id="4" name="Slide Number Placeholder 3"/>
          <p:cNvSpPr>
            <a:spLocks noGrp="1"/>
          </p:cNvSpPr>
          <p:nvPr>
            <p:ph type="sldNum" sz="quarter" idx="10"/>
          </p:nvPr>
        </p:nvSpPr>
        <p:spPr/>
        <p:txBody>
          <a:bodyPr/>
          <a:lstStyle/>
          <a:p>
            <a:fld id="{C51ABD37-F474-4310-A72C-289FE802BA2C}" type="slidenum">
              <a:rPr lang="en-US" smtClean="0"/>
              <a:t>10</a:t>
            </a:fld>
            <a:endParaRPr lang="en-US"/>
          </a:p>
        </p:txBody>
      </p:sp>
    </p:spTree>
    <p:extLst>
      <p:ext uri="{BB962C8B-B14F-4D97-AF65-F5344CB8AC3E}">
        <p14:creationId xmlns:p14="http://schemas.microsoft.com/office/powerpoint/2010/main" val="38615896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Lowe thrive to </a:t>
            </a:r>
            <a:r>
              <a:rPr lang="en-GB" dirty="0" err="1"/>
              <a:t>fulfill</a:t>
            </a:r>
            <a:r>
              <a:rPr lang="en-GB" dirty="0"/>
              <a:t> their mission and create sustainable growth foundations, they frame their strategy with four main pillars: merchandising excellence, supply chain transformation, operational efficiency, and consumer engagement. Their  focus is on building a seamless Omni-channel shopping experience for our customers.</a:t>
            </a:r>
          </a:p>
          <a:p>
            <a:endParaRPr lang="en-US" dirty="0"/>
          </a:p>
        </p:txBody>
      </p:sp>
      <p:sp>
        <p:nvSpPr>
          <p:cNvPr id="4" name="Slide Number Placeholder 3"/>
          <p:cNvSpPr>
            <a:spLocks noGrp="1"/>
          </p:cNvSpPr>
          <p:nvPr>
            <p:ph type="sldNum" sz="quarter" idx="10"/>
          </p:nvPr>
        </p:nvSpPr>
        <p:spPr/>
        <p:txBody>
          <a:bodyPr/>
          <a:lstStyle/>
          <a:p>
            <a:fld id="{C51ABD37-F474-4310-A72C-289FE802BA2C}" type="slidenum">
              <a:rPr lang="en-US" smtClean="0"/>
              <a:t>11</a:t>
            </a:fld>
            <a:endParaRPr lang="en-US"/>
          </a:p>
        </p:txBody>
      </p:sp>
    </p:spTree>
    <p:extLst>
      <p:ext uri="{BB962C8B-B14F-4D97-AF65-F5344CB8AC3E}">
        <p14:creationId xmlns:p14="http://schemas.microsoft.com/office/powerpoint/2010/main" val="3151036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12/6/2020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12/6/2020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scholar.valpo.edu/cgi/viewcontent.cgi?article=1109&amp;context=jvbl" TargetMode="External"/><Relationship Id="rId2" Type="http://schemas.openxmlformats.org/officeDocument/2006/relationships/hyperlink" Target="https://www.low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400" dirty="0">
                <a:latin typeface="Times New Roman" panose="02020603050405020304" pitchFamily="18" charset="0"/>
                <a:cs typeface="Times New Roman" panose="02020603050405020304" pitchFamily="18" charset="0"/>
              </a:rPr>
              <a:t> Lowe’s Home Improvement</a:t>
            </a:r>
          </a:p>
        </p:txBody>
      </p:sp>
      <p:sp>
        <p:nvSpPr>
          <p:cNvPr id="3" name="Subtitle 2"/>
          <p:cNvSpPr>
            <a:spLocks noGrp="1"/>
          </p:cNvSpPr>
          <p:nvPr>
            <p:ph type="subTitle" idx="1"/>
          </p:nvPr>
        </p:nvSpPr>
        <p:spPr/>
        <p:txBody>
          <a:bodyPr>
            <a:normAutofit/>
          </a:bodyPr>
          <a:lstStyle/>
          <a:p>
            <a:r>
              <a:rPr lang="en-GB" sz="2400" dirty="0">
                <a:latin typeface="Times New Roman" panose="02020603050405020304" pitchFamily="18" charset="0"/>
                <a:cs typeface="Times New Roman" panose="02020603050405020304" pitchFamily="18" charset="0"/>
              </a:rPr>
              <a:t>Changes, and Progress in a Company's Supplier Responsibilities and Code of Conduct.</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0037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Lowe Investment</a:t>
            </a:r>
            <a:endParaRPr lang="en-US" dirty="0"/>
          </a:p>
        </p:txBody>
      </p:sp>
      <p:sp>
        <p:nvSpPr>
          <p:cNvPr id="3" name="Content Placeholder 2"/>
          <p:cNvSpPr>
            <a:spLocks noGrp="1"/>
          </p:cNvSpPr>
          <p:nvPr>
            <p:ph idx="1"/>
          </p:nvPr>
        </p:nvSpPr>
        <p:spPr/>
        <p:txBody>
          <a:bodyPr>
            <a:normAutofit fontScale="92500" lnSpcReduction="10000"/>
          </a:bodyPr>
          <a:lstStyle/>
          <a:p>
            <a:pPr indent="0" algn="ctr">
              <a:lnSpc>
                <a:spcPct val="200000"/>
              </a:lnSpc>
              <a:spcBef>
                <a:spcPts val="0"/>
              </a:spcBef>
              <a:spcAft>
                <a:spcPts val="0"/>
              </a:spcAft>
              <a:buNone/>
            </a:pPr>
            <a:r>
              <a:rPr lang="en-GB" dirty="0">
                <a:latin typeface="Times New Roman" panose="02020603050405020304" pitchFamily="18" charset="0"/>
                <a:cs typeface="Times New Roman" panose="02020603050405020304" pitchFamily="18" charset="0"/>
              </a:rPr>
              <a:t>Student’s Name</a:t>
            </a:r>
          </a:p>
          <a:p>
            <a:pPr indent="0" algn="ctr">
              <a:lnSpc>
                <a:spcPct val="200000"/>
              </a:lnSpc>
              <a:spcBef>
                <a:spcPts val="0"/>
              </a:spcBef>
              <a:spcAft>
                <a:spcPts val="0"/>
              </a:spcAft>
              <a:buNone/>
            </a:pPr>
            <a:r>
              <a:rPr lang="en-GB" dirty="0">
                <a:latin typeface="Times New Roman" panose="02020603050405020304" pitchFamily="18" charset="0"/>
                <a:cs typeface="Times New Roman" panose="02020603050405020304" pitchFamily="18" charset="0"/>
              </a:rPr>
              <a:t>Institutional Affiliation</a:t>
            </a:r>
          </a:p>
          <a:p>
            <a:pPr indent="0" algn="ctr">
              <a:lnSpc>
                <a:spcPct val="200000"/>
              </a:lnSpc>
              <a:spcBef>
                <a:spcPts val="0"/>
              </a:spcBef>
              <a:spcAft>
                <a:spcPts val="0"/>
              </a:spcAft>
              <a:buNone/>
            </a:pPr>
            <a:r>
              <a:rPr lang="en-GB" dirty="0">
                <a:latin typeface="Times New Roman" panose="02020603050405020304" pitchFamily="18" charset="0"/>
                <a:cs typeface="Times New Roman" panose="02020603050405020304" pitchFamily="18" charset="0"/>
              </a:rPr>
              <a:t>Course Number</a:t>
            </a:r>
          </a:p>
          <a:p>
            <a:pPr indent="0" algn="ctr">
              <a:lnSpc>
                <a:spcPct val="200000"/>
              </a:lnSpc>
              <a:spcBef>
                <a:spcPts val="0"/>
              </a:spcBef>
              <a:spcAft>
                <a:spcPts val="0"/>
              </a:spcAft>
              <a:buNone/>
            </a:pPr>
            <a:r>
              <a:rPr lang="en-GB" dirty="0">
                <a:latin typeface="Times New Roman" panose="02020603050405020304" pitchFamily="18" charset="0"/>
                <a:cs typeface="Times New Roman" panose="02020603050405020304" pitchFamily="18" charset="0"/>
              </a:rPr>
              <a:t>Professor’s Name</a:t>
            </a:r>
          </a:p>
          <a:p>
            <a:pPr indent="0" algn="ctr">
              <a:lnSpc>
                <a:spcPct val="200000"/>
              </a:lnSpc>
              <a:spcBef>
                <a:spcPts val="0"/>
              </a:spcBef>
              <a:spcAft>
                <a:spcPts val="0"/>
              </a:spcAft>
              <a:buNone/>
            </a:pPr>
            <a:r>
              <a:rPr lang="en-GB" dirty="0">
                <a:latin typeface="Times New Roman" panose="02020603050405020304" pitchFamily="18" charset="0"/>
                <a:cs typeface="Times New Roman" panose="02020603050405020304" pitchFamily="18" charset="0"/>
              </a:rPr>
              <a:t>Due Date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4679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a:latin typeface="Times New Roman" panose="02020603050405020304" pitchFamily="18" charset="0"/>
                <a:cs typeface="Times New Roman" panose="02020603050405020304" pitchFamily="18" charset="0"/>
              </a:rPr>
              <a:t>Lowe’s Investment Mission</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GB" dirty="0">
                <a:latin typeface="Times New Roman" panose="02020603050405020304" pitchFamily="18" charset="0"/>
                <a:cs typeface="Times New Roman" panose="02020603050405020304" pitchFamily="18" charset="0"/>
              </a:rPr>
              <a:t>To be the best in offering the right home improvement goods with the best services and value in every channel.</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47086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a:latin typeface="Times New Roman" panose="02020603050405020304" pitchFamily="18" charset="0"/>
                <a:cs typeface="Times New Roman" panose="02020603050405020304" pitchFamily="18" charset="0"/>
              </a:rPr>
              <a:t>Lowe’s Values Statement &amp; Insights towards Social Responsibility</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7500" lnSpcReduction="20000"/>
          </a:bodyPr>
          <a:lstStyle/>
          <a:p>
            <a:r>
              <a:rPr lang="en-GB" dirty="0">
                <a:latin typeface="Times New Roman" panose="02020603050405020304" pitchFamily="18" charset="0"/>
                <a:cs typeface="Times New Roman" panose="02020603050405020304" pitchFamily="18" charset="0"/>
              </a:rPr>
              <a:t>At Lowe values and code of conduct include maintaining high ethical standards at the work place, in the community and world wide. </a:t>
            </a:r>
          </a:p>
          <a:p>
            <a:r>
              <a:rPr lang="en-GB" dirty="0">
                <a:latin typeface="Times New Roman" panose="02020603050405020304" pitchFamily="18" charset="0"/>
                <a:cs typeface="Times New Roman" panose="02020603050405020304" pitchFamily="18" charset="0"/>
              </a:rPr>
              <a:t>Integrity, which is illustrated on how they serve their customers and interact with the fellow employees, suppliers and shareholders.</a:t>
            </a:r>
          </a:p>
          <a:p>
            <a:r>
              <a:rPr lang="en-GB" dirty="0">
                <a:latin typeface="Times New Roman" panose="02020603050405020304" pitchFamily="18" charset="0"/>
                <a:cs typeface="Times New Roman" panose="02020603050405020304" pitchFamily="18" charset="0"/>
              </a:rPr>
              <a:t> Lowe's, promote honest contact and support their workers by offering several outlets to obtain answers to work-related questions or report unlawful and/or unethical behaviour. </a:t>
            </a:r>
          </a:p>
          <a:p>
            <a:r>
              <a:rPr lang="en-GB" dirty="0">
                <a:latin typeface="Times New Roman" panose="02020603050405020304" pitchFamily="18" charset="0"/>
                <a:cs typeface="Times New Roman" panose="02020603050405020304" pitchFamily="18" charset="0"/>
              </a:rPr>
              <a:t>At Lowe the community is key, that is the reason for partnership with community organization such as American Red Cross and Habitat for Humanity. </a:t>
            </a:r>
          </a:p>
          <a:p>
            <a:r>
              <a:rPr lang="en-GB" dirty="0">
                <a:latin typeface="Times New Roman" panose="02020603050405020304" pitchFamily="18" charset="0"/>
                <a:cs typeface="Times New Roman" panose="02020603050405020304" pitchFamily="18" charset="0"/>
              </a:rPr>
              <a:t>The  board regulates sound governance principles that have driven the progress for decades. Lowe's contribution to good corporate citizenship and long-term growth begins at the top</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6853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a:latin typeface="Times New Roman" panose="02020603050405020304" pitchFamily="18" charset="0"/>
                <a:cs typeface="Times New Roman" panose="02020603050405020304" pitchFamily="18" charset="0"/>
              </a:rPr>
              <a:t> Lowe’s Integrity</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0000" lnSpcReduction="20000"/>
          </a:bodyPr>
          <a:lstStyle/>
          <a:p>
            <a:r>
              <a:rPr lang="en-GB" dirty="0">
                <a:latin typeface="Times New Roman" panose="02020603050405020304" pitchFamily="18" charset="0"/>
                <a:cs typeface="Times New Roman" panose="02020603050405020304" pitchFamily="18" charset="0"/>
              </a:rPr>
              <a:t>Lowe’s investment manifest its integrity by ensuring: </a:t>
            </a:r>
          </a:p>
          <a:p>
            <a:r>
              <a:rPr lang="en-GB" dirty="0">
                <a:latin typeface="Times New Roman" panose="02020603050405020304" pitchFamily="18" charset="0"/>
                <a:cs typeface="Times New Roman" panose="02020603050405020304" pitchFamily="18" charset="0"/>
              </a:rPr>
              <a:t>Vendors must comply with all relevant laws, regulations and policies of Lowe as listed on their vendor websites. Lowe has human rights and conflict  policies that helps resolve conflict with its stakeholders.</a:t>
            </a:r>
          </a:p>
          <a:p>
            <a:r>
              <a:rPr lang="en-GB" dirty="0">
                <a:latin typeface="Times New Roman" panose="02020603050405020304" pitchFamily="18" charset="0"/>
                <a:cs typeface="Times New Roman" panose="02020603050405020304" pitchFamily="18" charset="0"/>
              </a:rPr>
              <a:t>Lowe shall not participate in any operation that may establish the appearance or actual conflict.</a:t>
            </a:r>
          </a:p>
          <a:p>
            <a:r>
              <a:rPr lang="en-GB" dirty="0">
                <a:latin typeface="Times New Roman" panose="02020603050405020304" pitchFamily="18" charset="0"/>
                <a:cs typeface="Times New Roman" panose="02020603050405020304" pitchFamily="18" charset="0"/>
              </a:rPr>
              <a:t>At Lowe, vendors shall not participate in any operation that may establish the appearance or actual conflict.</a:t>
            </a:r>
          </a:p>
          <a:p>
            <a:r>
              <a:rPr lang="en-GB" dirty="0">
                <a:latin typeface="Times New Roman" panose="02020603050405020304" pitchFamily="18" charset="0"/>
                <a:cs typeface="Times New Roman" panose="02020603050405020304" pitchFamily="18" charset="0"/>
              </a:rPr>
              <a:t>Lowe must comply with all relevant anti-corruption legislation. Vendors do not tolerate, authorize, sanction or form of corruption.</a:t>
            </a:r>
          </a:p>
          <a:p>
            <a:r>
              <a:rPr lang="en-GB" dirty="0">
                <a:latin typeface="Times New Roman" panose="02020603050405020304" pitchFamily="18" charset="0"/>
                <a:cs typeface="Times New Roman" panose="02020603050405020304" pitchFamily="18" charset="0"/>
              </a:rPr>
              <a:t>Vendors shall ensure that subcontractors comply with the Code for supplying Lowe's products or services.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3646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a:latin typeface="Times New Roman" panose="02020603050405020304" pitchFamily="18" charset="0"/>
                <a:cs typeface="Times New Roman" panose="02020603050405020304" pitchFamily="18" charset="0"/>
              </a:rPr>
              <a:t>Lowes Ethical values </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7500" lnSpcReduction="20000"/>
          </a:bodyPr>
          <a:lstStyle/>
          <a:p>
            <a:r>
              <a:rPr lang="en-GB" dirty="0">
                <a:latin typeface="Times New Roman" panose="02020603050405020304" pitchFamily="18" charset="0"/>
                <a:cs typeface="Times New Roman" panose="02020603050405020304" pitchFamily="18" charset="0"/>
              </a:rPr>
              <a:t>Confidential of information – all Lowes employees, and the entire stakeholders are expected to respect and protect Lowe's intellectual property rights. </a:t>
            </a:r>
          </a:p>
          <a:p>
            <a:r>
              <a:rPr lang="en-GB" dirty="0">
                <a:latin typeface="Times New Roman" panose="02020603050405020304" pitchFamily="18" charset="0"/>
                <a:cs typeface="Times New Roman" panose="02020603050405020304" pitchFamily="18" charset="0"/>
              </a:rPr>
              <a:t>Information privacy and security- everyone associated with Lowe must secure information security by effective technical, physical and administrative measures. Vendors must comply with all relevant data protection laws.</a:t>
            </a:r>
          </a:p>
          <a:p>
            <a:r>
              <a:rPr lang="en-GB" dirty="0">
                <a:latin typeface="Times New Roman" panose="02020603050405020304" pitchFamily="18" charset="0"/>
                <a:cs typeface="Times New Roman" panose="02020603050405020304" pitchFamily="18" charset="0"/>
              </a:rPr>
              <a:t>Fair Dealing: employees at Lowe must not exploit, mask or distort evidence, misuse information, or behave unlawfully, unfairly, dishonestly, or unethically otherwise.</a:t>
            </a:r>
          </a:p>
          <a:p>
            <a:r>
              <a:rPr lang="en-GB" dirty="0">
                <a:latin typeface="Times New Roman" panose="02020603050405020304" pitchFamily="18" charset="0"/>
                <a:cs typeface="Times New Roman" panose="02020603050405020304" pitchFamily="18" charset="0"/>
              </a:rPr>
              <a:t>Fair competition: Sellers must adhere to all relevant fair competition laws banning trade-restraining and anti-competitive markets.</a:t>
            </a:r>
          </a:p>
          <a:p>
            <a:r>
              <a:rPr lang="en-GB" dirty="0">
                <a:latin typeface="Times New Roman" panose="02020603050405020304" pitchFamily="18" charset="0"/>
                <a:cs typeface="Times New Roman" panose="02020603050405020304" pitchFamily="18" charset="0"/>
              </a:rPr>
              <a:t>At Lowe vendors should not intervene, hinder or discourage unauthorized associations of employees and related activities.</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11010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a:latin typeface="Times New Roman" panose="02020603050405020304" pitchFamily="18" charset="0"/>
                <a:cs typeface="Times New Roman" panose="02020603050405020304" pitchFamily="18" charset="0"/>
              </a:rPr>
              <a:t>Summary Of Lowe’s Supplier Responsibility Information</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20000"/>
          </a:bodyPr>
          <a:lstStyle/>
          <a:p>
            <a:r>
              <a:rPr lang="en-GB" dirty="0">
                <a:latin typeface="Times New Roman" panose="02020603050405020304" pitchFamily="18" charset="0"/>
                <a:cs typeface="Times New Roman" panose="02020603050405020304" pitchFamily="18" charset="0"/>
              </a:rPr>
              <a:t>The supplier relationship broadened Lowe's four-year connection with The Cultural Companies and strengthened Lowe's ability to continue to meet the needs of a diverse and evolving client base. A proud supporter of minority and female firms, such as The Cultural Companies, Lowe's partners with diverse manufacturers is to bring consistent and creative goods to the consumer.</a:t>
            </a:r>
          </a:p>
          <a:p>
            <a:r>
              <a:rPr lang="en-GB" dirty="0">
                <a:latin typeface="Times New Roman" panose="02020603050405020304" pitchFamily="18" charset="0"/>
                <a:cs typeface="Times New Roman" panose="02020603050405020304" pitchFamily="18" charset="0"/>
              </a:rPr>
              <a:t>One of the Lowe’s loyal supplier had this information to say “Apart from select specialty shops, it is difficult to find good multicultural holidays that reflect the African American community," said Mercuries Asia vice president Liv Hustvedt” This shows the level of trust and responsibility of Lowe and its suppliers. </a:t>
            </a:r>
          </a:p>
          <a:p>
            <a:r>
              <a:rPr lang="en-GB" dirty="0">
                <a:latin typeface="Times New Roman" panose="02020603050405020304" pitchFamily="18" charset="0"/>
                <a:cs typeface="Times New Roman" panose="02020603050405020304" pitchFamily="18" charset="0"/>
              </a:rPr>
              <a:t>Lowe has maintained a good social responsibility by its suppliers by ensuring all suppliers are paid without delay.</a:t>
            </a:r>
          </a:p>
          <a:p>
            <a:endParaRPr lang="en-GB" dirty="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0555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a:latin typeface="Times New Roman" panose="02020603050405020304" pitchFamily="18" charset="0"/>
                <a:cs typeface="Times New Roman" panose="02020603050405020304" pitchFamily="18" charset="0"/>
              </a:rPr>
              <a:t>Lowe’s stance on:</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7500" lnSpcReduction="20000"/>
          </a:bodyPr>
          <a:lstStyle/>
          <a:p>
            <a:r>
              <a:rPr lang="en-GB" dirty="0"/>
              <a:t>Empowering workers: Lowe pays all employees the minimum wage and benefits required by any applicable laws and regulations. Staff are also paid for overtime in compliance with any relevant laws and regulations.</a:t>
            </a:r>
          </a:p>
          <a:p>
            <a:r>
              <a:rPr lang="en-GB" dirty="0"/>
              <a:t>Labour and Human Right – Lowe has always the maintained a harassment-free working climate. No physical sexual, psychological or verbal assault or harassment to all. Lowe only hire employees who reach at least the statutory minimum employment age. Child labour is banned.</a:t>
            </a:r>
          </a:p>
          <a:p>
            <a:r>
              <a:rPr lang="en-GB" dirty="0"/>
              <a:t> Health and Safety - Lowe provide all employees with a safe work atmosphere, sufficient personal protective equipment, occupational health and safety records, and appropriate health and safety training.</a:t>
            </a:r>
          </a:p>
          <a:p>
            <a:r>
              <a:rPr lang="en-GB" dirty="0"/>
              <a:t>Environment – Lowe has obtained all necessary environmental permits,</a:t>
            </a:r>
          </a:p>
          <a:p>
            <a:pPr marL="0" indent="0">
              <a:buNone/>
            </a:pPr>
            <a:r>
              <a:rPr lang="en-GB" dirty="0"/>
              <a:t>     And any reporting requirements.</a:t>
            </a:r>
          </a:p>
          <a:p>
            <a:pPr marL="0" indent="0">
              <a:buNone/>
            </a:pPr>
            <a:endParaRPr lang="en-GB" dirty="0"/>
          </a:p>
          <a:p>
            <a:endParaRPr lang="en-GB" dirty="0"/>
          </a:p>
          <a:p>
            <a:endParaRPr lang="en-US" dirty="0"/>
          </a:p>
        </p:txBody>
      </p:sp>
    </p:spTree>
    <p:extLst>
      <p:ext uri="{BB962C8B-B14F-4D97-AF65-F5344CB8AC3E}">
        <p14:creationId xmlns:p14="http://schemas.microsoft.com/office/powerpoint/2010/main" val="2204939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a:latin typeface="Times New Roman" panose="02020603050405020304" pitchFamily="18" charset="0"/>
                <a:cs typeface="Times New Roman" panose="02020603050405020304" pitchFamily="18" charset="0"/>
              </a:rPr>
              <a:t>Lowe’s </a:t>
            </a:r>
            <a:r>
              <a:rPr lang="en-GB" sz="2400">
                <a:latin typeface="Times New Roman" panose="02020603050405020304" pitchFamily="18" charset="0"/>
                <a:cs typeface="Times New Roman" panose="02020603050405020304" pitchFamily="18" charset="0"/>
              </a:rPr>
              <a:t>Stance Continued…</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GB" dirty="0"/>
              <a:t>Accountability – Lowe ensure all the accounting records are up to date and the companies audited financial record is as per standard guidelines.</a:t>
            </a:r>
            <a:endParaRPr lang="en-US" dirty="0"/>
          </a:p>
        </p:txBody>
      </p:sp>
    </p:spTree>
    <p:extLst>
      <p:ext uri="{BB962C8B-B14F-4D97-AF65-F5344CB8AC3E}">
        <p14:creationId xmlns:p14="http://schemas.microsoft.com/office/powerpoint/2010/main" val="2866626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a:latin typeface="Times New Roman" panose="02020603050405020304" pitchFamily="18" charset="0"/>
                <a:cs typeface="Times New Roman" panose="02020603050405020304" pitchFamily="18" charset="0"/>
              </a:rPr>
              <a:t>Lowe’s Key Social Code of Conduct and Supplier </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a:bodyPr>
          <a:lstStyle/>
          <a:p>
            <a:r>
              <a:rPr lang="en-GB" dirty="0"/>
              <a:t>Lowe has introduce a comprehensive water management process that recognizes and tracks water consumption and opportunities for conservation. Sellers also track and regulate wastewater and discharge to the community.</a:t>
            </a:r>
          </a:p>
          <a:p>
            <a:r>
              <a:rPr lang="en-GB" dirty="0"/>
              <a:t>In a move to ensure Waste Management is properly managed, Lowe introduced a comprehensive waste management process that defines, tracks and eliminates solid waste sources while prioritizing recycling where possible.</a:t>
            </a:r>
          </a:p>
          <a:p>
            <a:r>
              <a:rPr lang="en-GB" dirty="0"/>
              <a:t>Energy efficiency: Lowe is tracking energy usage and optimize energy efficiency while minimizing consumption and greenhouse gas emissions wherever possible </a:t>
            </a:r>
          </a:p>
          <a:p>
            <a:endParaRPr lang="en-US" dirty="0"/>
          </a:p>
        </p:txBody>
      </p:sp>
    </p:spTree>
    <p:extLst>
      <p:ext uri="{BB962C8B-B14F-4D97-AF65-F5344CB8AC3E}">
        <p14:creationId xmlns:p14="http://schemas.microsoft.com/office/powerpoint/2010/main" val="1441461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Conclusion</a:t>
            </a:r>
            <a:endParaRPr lang="en-US" dirty="0"/>
          </a:p>
        </p:txBody>
      </p:sp>
      <p:sp>
        <p:nvSpPr>
          <p:cNvPr id="3" name="Content Placeholder 2"/>
          <p:cNvSpPr>
            <a:spLocks noGrp="1"/>
          </p:cNvSpPr>
          <p:nvPr>
            <p:ph idx="1"/>
          </p:nvPr>
        </p:nvSpPr>
        <p:spPr/>
        <p:txBody>
          <a:bodyPr>
            <a:normAutofit fontScale="92500" lnSpcReduction="10000"/>
          </a:bodyPr>
          <a:lstStyle/>
          <a:p>
            <a:pPr>
              <a:lnSpc>
                <a:spcPct val="200000"/>
              </a:lnSpc>
              <a:spcBef>
                <a:spcPts val="0"/>
              </a:spcBef>
              <a:spcAft>
                <a:spcPts val="0"/>
              </a:spcAft>
            </a:pPr>
            <a:r>
              <a:rPr lang="en-GB" dirty="0">
                <a:latin typeface="Times New Roman" panose="02020603050405020304" pitchFamily="18" charset="0"/>
                <a:cs typeface="Times New Roman" panose="02020603050405020304" pitchFamily="18" charset="0"/>
              </a:rPr>
              <a:t>Lowe thrive to fulfil their mission and create sustainable growth foundations, they frame their strategy with four main pillars: merchandising excellence, supply chain transformation, operational efficiency, and consumer engagement. Their  focus is on building a seamless Omni-channel shopping experience for our customers.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27151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References</a:t>
            </a:r>
            <a:endParaRPr lang="en-US" dirty="0"/>
          </a:p>
        </p:txBody>
      </p:sp>
      <p:sp>
        <p:nvSpPr>
          <p:cNvPr id="3" name="Content Placeholder 2"/>
          <p:cNvSpPr>
            <a:spLocks noGrp="1"/>
          </p:cNvSpPr>
          <p:nvPr>
            <p:ph idx="1"/>
          </p:nvPr>
        </p:nvSpPr>
        <p:spPr/>
        <p:txBody>
          <a:bodyPr>
            <a:normAutofit fontScale="92500" lnSpcReduction="10000"/>
          </a:bodyPr>
          <a:lstStyle/>
          <a:p>
            <a:r>
              <a:rPr lang="en-US" dirty="0">
                <a:hlinkClick r:id="rId2"/>
              </a:rPr>
              <a:t>https://www.lowes.com/</a:t>
            </a:r>
            <a:endParaRPr lang="en-GB" dirty="0"/>
          </a:p>
          <a:p>
            <a:pPr lvl="0">
              <a:buClr>
                <a:srgbClr val="83992A"/>
              </a:buClr>
            </a:pPr>
            <a:r>
              <a:rPr lang="en-GB" dirty="0"/>
              <a:t> </a:t>
            </a:r>
            <a:r>
              <a:rPr lang="en-GB" dirty="0" err="1"/>
              <a:t>Roehrman</a:t>
            </a:r>
            <a:r>
              <a:rPr lang="en-GB" dirty="0"/>
              <a:t>, C (2014)</a:t>
            </a:r>
            <a:r>
              <a:rPr lang="en-GB" dirty="0">
                <a:solidFill>
                  <a:prstClr val="black">
                    <a:lumMod val="85000"/>
                    <a:lumOff val="15000"/>
                  </a:prstClr>
                </a:solidFill>
              </a:rPr>
              <a:t> Value of Organizational Ethics Training: A </a:t>
            </a:r>
            <a:r>
              <a:rPr lang="en-GB" dirty="0" err="1">
                <a:solidFill>
                  <a:prstClr val="black">
                    <a:lumMod val="85000"/>
                    <a:lumOff val="15000"/>
                  </a:prstClr>
                </a:solidFill>
              </a:rPr>
              <a:t>TwoFold</a:t>
            </a:r>
            <a:r>
              <a:rPr lang="en-GB" dirty="0">
                <a:solidFill>
                  <a:prstClr val="black">
                    <a:lumMod val="85000"/>
                    <a:lumOff val="15000"/>
                  </a:prstClr>
                </a:solidFill>
              </a:rPr>
              <a:t> Benefit: </a:t>
            </a:r>
            <a:r>
              <a:rPr lang="en-GB" dirty="0">
                <a:solidFill>
                  <a:prstClr val="black">
                    <a:lumMod val="85000"/>
                    <a:lumOff val="15000"/>
                  </a:prstClr>
                </a:solidFill>
                <a:hlinkClick r:id="rId3"/>
              </a:rPr>
              <a:t>https://scholar.valpo.edu/cgi/viewcontent.cgi?article=1109&amp;context=jvbl</a:t>
            </a:r>
            <a:r>
              <a:rPr lang="en-GB" dirty="0">
                <a:solidFill>
                  <a:prstClr val="black">
                    <a:lumMod val="85000"/>
                    <a:lumOff val="15000"/>
                  </a:prstClr>
                </a:solidFill>
              </a:rPr>
              <a:t>Journal of Management Value &amp; Ethics</a:t>
            </a:r>
          </a:p>
          <a:p>
            <a:pPr marL="0" lvl="0" indent="0">
              <a:buClr>
                <a:srgbClr val="83992A"/>
              </a:buClr>
              <a:buNone/>
            </a:pPr>
            <a:endParaRPr lang="en-GB" dirty="0">
              <a:solidFill>
                <a:prstClr val="black">
                  <a:lumMod val="85000"/>
                  <a:lumOff val="15000"/>
                </a:prstClr>
              </a:solidFill>
            </a:endParaRPr>
          </a:p>
          <a:p>
            <a:pPr lvl="0">
              <a:buClr>
                <a:srgbClr val="83992A"/>
              </a:buClr>
            </a:pPr>
            <a:r>
              <a:rPr lang="en-GB" dirty="0">
                <a:solidFill>
                  <a:prstClr val="black">
                    <a:lumMod val="85000"/>
                    <a:lumOff val="15000"/>
                  </a:prstClr>
                </a:solidFill>
              </a:rPr>
              <a:t> Singh, V. </a:t>
            </a:r>
            <a:r>
              <a:rPr lang="en-GB" dirty="0" err="1">
                <a:solidFill>
                  <a:prstClr val="black">
                    <a:lumMod val="85000"/>
                    <a:lumOff val="15000"/>
                  </a:prstClr>
                </a:solidFill>
              </a:rPr>
              <a:t>Bandvopadhvav</a:t>
            </a:r>
            <a:r>
              <a:rPr lang="en-GB" dirty="0">
                <a:solidFill>
                  <a:prstClr val="black">
                    <a:lumMod val="85000"/>
                    <a:lumOff val="15000"/>
                  </a:prstClr>
                </a:solidFill>
              </a:rPr>
              <a:t>, R. </a:t>
            </a:r>
            <a:r>
              <a:rPr lang="en-GB" dirty="0" err="1">
                <a:solidFill>
                  <a:prstClr val="black">
                    <a:lumMod val="85000"/>
                    <a:lumOff val="15000"/>
                  </a:prstClr>
                </a:solidFill>
              </a:rPr>
              <a:t>Pathardikar</a:t>
            </a:r>
            <a:r>
              <a:rPr lang="en-GB" dirty="0">
                <a:solidFill>
                  <a:prstClr val="black">
                    <a:lumMod val="85000"/>
                    <a:lumOff val="15000"/>
                  </a:prstClr>
                </a:solidFill>
              </a:rPr>
              <a:t>, A. (2012) Journal of Management Value &amp; Ethics. https://www.researchgate.net/publication/265123964_Journal_of_Management_Value_Ethics</a:t>
            </a:r>
          </a:p>
          <a:p>
            <a:endParaRPr lang="en-US" dirty="0"/>
          </a:p>
        </p:txBody>
      </p:sp>
    </p:spTree>
    <p:extLst>
      <p:ext uri="{BB962C8B-B14F-4D97-AF65-F5344CB8AC3E}">
        <p14:creationId xmlns:p14="http://schemas.microsoft.com/office/powerpoint/2010/main" val="269254077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260</TotalTime>
  <Words>1583</Words>
  <Application>Microsoft Office PowerPoint</Application>
  <PresentationFormat>Widescreen</PresentationFormat>
  <Paragraphs>72</Paragraphs>
  <Slides>12</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Garamond</vt:lpstr>
      <vt:lpstr>Times New Roman</vt:lpstr>
      <vt:lpstr>Organic</vt:lpstr>
      <vt:lpstr> Lowe’s Home Improvement</vt:lpstr>
      <vt:lpstr>Lowe Investment</vt:lpstr>
      <vt:lpstr>Lowe’s Investment Mission</vt:lpstr>
      <vt:lpstr>Lowe’s Values Statement &amp; Insights towards Social Responsibility</vt:lpstr>
      <vt:lpstr> Lowe’s Integrity</vt:lpstr>
      <vt:lpstr>Lowes Ethical values </vt:lpstr>
      <vt:lpstr>Summary Of Lowe’s Supplier Responsibility Information</vt:lpstr>
      <vt:lpstr>Lowe’s stance on:</vt:lpstr>
      <vt:lpstr>Lowe’s Stance Continued…</vt:lpstr>
      <vt:lpstr>Lowe’s Key Social Code of Conduct and Supplier </vt:lpstr>
      <vt:lpstr>Conclusion</vt:lpstr>
      <vt:lpstr>References</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Lowe’s Home Improvement</dc:title>
  <dc:creator>USER</dc:creator>
  <cp:lastModifiedBy>Antony Ouma</cp:lastModifiedBy>
  <cp:revision>28</cp:revision>
  <dcterms:created xsi:type="dcterms:W3CDTF">2020-12-06T15:35:16Z</dcterms:created>
  <dcterms:modified xsi:type="dcterms:W3CDTF">2020-12-06T19:59:03Z</dcterms:modified>
</cp:coreProperties>
</file>